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 Semi Bold"/>
      <p:regular r:id="rId17"/>
    </p:embeddedFont>
    <p:embeddedFont>
      <p:font typeface="Playfair Display Semi Bold"/>
      <p:regular r:id="rId18"/>
    </p:embeddedFont>
    <p:embeddedFont>
      <p:font typeface="Playfair Display Semi Bold"/>
      <p:regular r:id="rId19"/>
    </p:embeddedFont>
    <p:embeddedFont>
      <p:font typeface="Playfair Display Semi Bold"/>
      <p:regular r:id="rId20"/>
    </p:embeddedFont>
    <p:embeddedFont>
      <p:font typeface="Public Sans"/>
      <p:regular r:id="rId21"/>
    </p:embeddedFont>
    <p:embeddedFont>
      <p:font typeface="Public Sans"/>
      <p:regular r:id="rId22"/>
    </p:embeddedFont>
    <p:embeddedFont>
      <p:font typeface="Public Sans"/>
      <p:regular r:id="rId23"/>
    </p:embeddedFont>
    <p:embeddedFont>
      <p:font typeface="Public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503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KidTask: Eğlenceli ve Puanlı Görev Takip Sistemi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494484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Yapay Zeka Destekli (Human-in-the-Loop) Yazılım Geliştirme Süreci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4784408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Modern ebeveynlikte disiplin ve eğlenceyi bir araya getiren KidTask, çocukların günlük sorumluluklarını bir oyunlaştırma kurgusuyla yerine getirmelerini sağlayan yenilikçi bir mobil platformdur. Bu sunumda, projenin vizyonunu ve geliştirme sürecindeki AI-İnsan işbirliğini detaylandıracağız.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6080"/>
            <a:ext cx="553890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Sonuç ve Değerlendirme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75453"/>
            <a:ext cx="752082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KidTask: Teknoloji ve Sevginin Buluşması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34692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KidTask projesi, yapay zekanın hızlandırıcı gücü ile insan zekasının kritik denetiminin birleştiğinde neler başarılabileceğinin somut bir kanıtıdır.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010025"/>
            <a:ext cx="13042821" cy="958572"/>
          </a:xfrm>
          <a:prstGeom prst="roundRect">
            <a:avLst>
              <a:gd name="adj" fmla="val 8696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sx="100000" sy="100000" kx="0" ky="0" algn="bl" rotWithShape="0" blurRad="0" dist="17780" dir="2700000">
              <a:srgbClr val="e1c2c2">
                <a:alpha val="100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87" y="3913823"/>
            <a:ext cx="238125" cy="23812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688" y="4826675"/>
            <a:ext cx="238125" cy="2381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4306" y="4330541"/>
            <a:ext cx="124017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"AI kod yazar, insan ise o kodu anlamlı ve güvenli bir ürüne dönüştürür."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93790" y="5266253"/>
            <a:ext cx="394180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Dinlediğiniz için teşekkürler.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793790" y="593598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Sorularınız?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9334381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Kullanıcı Hikayesi: Ayşe Hanım ve Oğlu Can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70" y="1589603"/>
            <a:ext cx="6339007" cy="6339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0944" y="1566148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Günlük Zorluklar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50944" y="2045375"/>
            <a:ext cx="633900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Ayşe Hanım, ilkokul çağındaki oğlu Can'ın diş fırçalama ve ödev yapma gibi rutinlerini takip etmekte büyük güçlük çekiyor. Klasik hatırlatmalar ve ısrarlar bir noktadan sonra çatışmaya dönüşüyor.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50944" y="3111222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Problem: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Motivasyon eksikliği ve rutinlerin sıkıcı gelmesi.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50944" y="3475792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İhtiyaç: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Can'ın ilgisini çekecek, başarısını ödüllendiren dijital bir sistem.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50944" y="4139565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Çözüm: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KidTask ile sorumlulukların birer "görev" (quest) haline gelmesi.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5794"/>
            <a:ext cx="709076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Canlı Demo: KidTask Deneyimi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56270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Uygulamanın arayüzü, çocukların bilişsel seviyelerine uygun olarak tasarlanmış olup, karmaşıklıktan uzak ve ödül odaklıdır.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3018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Ebeveyn Kontrolü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731068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Ebeveynler, uygulama üzerinden özelleştirilmiş görevler atayabilir ve her görev için bir puan değeri belirleyebilirler.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223986" y="43018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Görev Tamamlama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223986" y="4731068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Çocuklar, tamamladıkları görevleri işaretleyerek anlık geri bildirim alır ve başarı hissini tadarlar.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654302" y="43018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Puan ve Ödül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654302" y="4731068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Kazanılan puanlar sanal bir kumbarada birikir. Bu bakiye, ebeveynin belirlediği gerçek ödüllere dönüştürülebilir.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9104"/>
            <a:ext cx="84561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Projenin Mutfağı: AI ve İnsan İşbirliği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7601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KidTask, geleneksel yazılım yöntemlerinin ötesine geçerek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05B5C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Human-in-the-Loop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(Döngüde İnsan) metodolojisi ile geliştirilmiştir.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916799"/>
            <a:ext cx="13042821" cy="1476256"/>
          </a:xfrm>
          <a:prstGeom prst="roundRect">
            <a:avLst>
              <a:gd name="adj" fmla="val 5647"/>
            </a:avLst>
          </a:prstGeom>
          <a:solidFill>
            <a:srgbClr val="F0DEDC"/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7780" dir="2700000">
              <a:srgbClr val="c7a8a8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01410" y="3924419"/>
            <a:ext cx="6513790" cy="1461016"/>
          </a:xfrm>
          <a:prstGeom prst="roundRect">
            <a:avLst>
              <a:gd name="adj" fmla="val 5706"/>
            </a:avLst>
          </a:prstGeom>
          <a:solidFill>
            <a:srgbClr val="F0DEDC"/>
          </a:solidFill>
          <a:ln/>
        </p:spPr>
      </p:sp>
      <p:sp>
        <p:nvSpPr>
          <p:cNvPr id="6" name="Text 4"/>
          <p:cNvSpPr/>
          <p:nvPr/>
        </p:nvSpPr>
        <p:spPr>
          <a:xfrm>
            <a:off x="999768" y="41227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Yapay Zeka Hızı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9768" y="4551998"/>
            <a:ext cx="58192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Canva, Copilot ve DeepSeek kullanılarak tasarım, kodlama ve test süreçleri hızlandırıldı.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315200" y="3924419"/>
            <a:ext cx="6513790" cy="1461016"/>
          </a:xfrm>
          <a:prstGeom prst="rect">
            <a:avLst/>
          </a:prstGeom>
          <a:solidFill>
            <a:srgbClr val="F0DEDC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924419"/>
            <a:ext cx="22860" cy="1461016"/>
          </a:xfrm>
          <a:prstGeom prst="roundRect">
            <a:avLst>
              <a:gd name="adj" fmla="val 364651"/>
            </a:avLst>
          </a:prstGeom>
          <a:solidFill>
            <a:srgbClr val="B2AAD2"/>
          </a:solidFill>
          <a:ln/>
        </p:spPr>
      </p:sp>
      <p:sp>
        <p:nvSpPr>
          <p:cNvPr id="10" name="Text 8"/>
          <p:cNvSpPr/>
          <p:nvPr/>
        </p:nvSpPr>
        <p:spPr>
          <a:xfrm>
            <a:off x="7811333" y="41227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İnsan Denetimi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811333" y="4551998"/>
            <a:ext cx="58192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 çıktıları, mühendislik prensipleri ve pedagojik uygunluk açısından manuel olarak revize edildi.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67193" y="4406801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FFFAF6"/>
          </a:solidFill>
          <a:ln w="2286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17780" dir="2700000">
              <a:srgbClr val="b2aad2">
                <a:alpha val="100000"/>
              </a:srgbClr>
            </a:outerShdw>
          </a:effectLst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91256" y="4530745"/>
            <a:ext cx="248007" cy="24800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93790" y="561629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Bu hibrit yaklaşım, geliştirme süresini %40 oranında azaltırken, yazılımın güvenilirliğini ve kullanıcı deneyimini en üst seviyeye taşımıştır.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8310"/>
            <a:ext cx="747533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Analiz 1: Çocuk Dostu Tasarım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68604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Görsel tasarım sürecinde AI'nın estetik yetenekleri ile insan ergonomisi bilgisi harmanlanmıştır.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2544366"/>
            <a:ext cx="7556421" cy="1506736"/>
          </a:xfrm>
          <a:prstGeom prst="roundRect">
            <a:avLst>
              <a:gd name="adj" fmla="val 5532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sx="100000" sy="100000" kx="0" ky="0" algn="bl" rotWithShape="0" blurRad="0" dist="17780" dir="2700000">
              <a:srgbClr val="e1c2c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816650" y="2567226"/>
            <a:ext cx="793790" cy="1461016"/>
          </a:xfrm>
          <a:prstGeom prst="roundRect">
            <a:avLst>
              <a:gd name="adj" fmla="val 7046"/>
            </a:avLst>
          </a:prstGeom>
          <a:solidFill>
            <a:srgbClr val="E1C2C2">
              <a:alpha val="50000"/>
            </a:srgbClr>
          </a:solidFill>
          <a:ln/>
          <a:effectLst>
            <a:outerShdw sx="100000" sy="100000" kx="0" ky="0" algn="bl" rotWithShape="0" blurRad="0" dist="17780" dir="2700000">
              <a:srgbClr val="c7a8a8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60847" y="311169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808798" y="27655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Prompt ve Süreç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808798" y="3194804"/>
            <a:ext cx="63201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"Çocuklar için yüksek kontrastlı, yuvarlak hatlı ve eğlenceli butonlar tasarla."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komutuyla Canva üzerinden prototip oluşturuldu.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4249460"/>
            <a:ext cx="7556421" cy="1506736"/>
          </a:xfrm>
          <a:prstGeom prst="roundRect">
            <a:avLst>
              <a:gd name="adj" fmla="val 5532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sx="100000" sy="100000" kx="0" ky="0" algn="bl" rotWithShape="0" blurRad="0" dist="17780" dir="2700000">
              <a:srgbClr val="ccc4ec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816650" y="4272320"/>
            <a:ext cx="793790" cy="1461016"/>
          </a:xfrm>
          <a:prstGeom prst="roundRect">
            <a:avLst>
              <a:gd name="adj" fmla="val 7046"/>
            </a:avLst>
          </a:prstGeom>
          <a:solidFill>
            <a:srgbClr val="CCC4EC">
              <a:alpha val="50000"/>
            </a:srgbClr>
          </a:solidFill>
          <a:ln/>
          <a:effectLst>
            <a:outerShdw sx="100000" sy="100000" kx="0" ky="0" algn="bl" rotWithShape="0" blurRad="0" dist="17780" dir="2700000">
              <a:srgbClr val="b2aad2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1060847" y="481679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808798" y="44706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Hatası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808798" y="4899898"/>
            <a:ext cx="63201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 tarafından sunulan butonlar görsel olarak güzeldi ancak mobil ekran için çok küçüktü ve tıklama zorluğu yaratıyordu.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793790" y="5954554"/>
            <a:ext cx="7556421" cy="1506736"/>
          </a:xfrm>
          <a:prstGeom prst="roundRect">
            <a:avLst>
              <a:gd name="adj" fmla="val 5532"/>
            </a:avLst>
          </a:prstGeom>
          <a:solidFill>
            <a:srgbClr val="FFFAF6"/>
          </a:solidFill>
          <a:ln w="22860">
            <a:solidFill>
              <a:srgbClr val="B4DAE4"/>
            </a:solidFill>
            <a:prstDash val="solid"/>
          </a:ln>
          <a:effectLst>
            <a:outerShdw sx="100000" sy="100000" kx="0" ky="0" algn="bl" rotWithShape="0" blurRad="0" dist="17780" dir="2700000">
              <a:srgbClr val="b4dae4">
                <a:alpha val="100000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816650" y="5977414"/>
            <a:ext cx="793790" cy="1461016"/>
          </a:xfrm>
          <a:prstGeom prst="roundRect">
            <a:avLst>
              <a:gd name="adj" fmla="val 7046"/>
            </a:avLst>
          </a:prstGeom>
          <a:solidFill>
            <a:srgbClr val="B4DAE4">
              <a:alpha val="50000"/>
            </a:srgbClr>
          </a:solidFill>
          <a:ln/>
          <a:effectLst>
            <a:outerShdw sx="100000" sy="100000" kx="0" ky="0" algn="bl" rotWithShape="0" blurRad="0" dist="17780" dir="2700000">
              <a:srgbClr val="9ac0ca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60847" y="652188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808798" y="61757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İnsan Revizyonu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808798" y="6604992"/>
            <a:ext cx="63201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Buton boyutları manuel olarak %50 büyütüldü. Fontlar, okunaklılığı artırmak için "Comic Sans" türevi çocuk dostu bir tiple değiştirildi.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700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Analiz 2: Kodlama ve Algoritma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34481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Veritabanı işlemlerinde yapay zekanın kod üretme hızı kullanılmış, ancak kritik güvenlik kontrolleri insan tarafından eklenmiştir.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401497"/>
            <a:ext cx="33674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Puan Güncelleme Fonksiyonu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910013"/>
            <a:ext cx="434018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Copilot ve Cursor kullanılarak SQLite veritabanı entegrasyonu sağlandı. Ancak AI çıktısı, gerçek dünya senaryolarındaki bağlantı kopmalarını hesaba katmamıştı.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5403413"/>
            <a:ext cx="4340185" cy="1795820"/>
          </a:xfrm>
          <a:prstGeom prst="roundRect">
            <a:avLst>
              <a:gd name="adj" fmla="val 4642"/>
            </a:avLst>
          </a:prstGeom>
          <a:solidFill>
            <a:srgbClr val="E6CCC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48" y="5706308"/>
            <a:ext cx="248007" cy="1983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38513" y="5651302"/>
            <a:ext cx="349710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Revizyon: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Koda manuel olarak 'Try-Catch' blokları eklenerek veritabanı çökmelerine karşı sistem koruma altına alındı.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625703" y="3426381"/>
            <a:ext cx="2732008" cy="3155513"/>
          </a:xfrm>
          <a:prstGeom prst="roundRect">
            <a:avLst>
              <a:gd name="adj" fmla="val 3051"/>
            </a:avLst>
          </a:prstGeom>
          <a:solidFill>
            <a:srgbClr val="F2EDE9"/>
          </a:solidFill>
          <a:ln/>
        </p:spPr>
      </p:sp>
      <p:sp>
        <p:nvSpPr>
          <p:cNvPr id="11" name="Shape 7"/>
          <p:cNvSpPr/>
          <p:nvPr/>
        </p:nvSpPr>
        <p:spPr>
          <a:xfrm>
            <a:off x="5615821" y="3426381"/>
            <a:ext cx="2751773" cy="3155513"/>
          </a:xfrm>
          <a:prstGeom prst="roundRect">
            <a:avLst>
              <a:gd name="adj" fmla="val 1082"/>
            </a:avLst>
          </a:prstGeom>
          <a:solidFill>
            <a:srgbClr val="F2EDE9"/>
          </a:solidFill>
          <a:ln/>
        </p:spPr>
      </p:sp>
      <p:sp>
        <p:nvSpPr>
          <p:cNvPr id="12" name="Text 8"/>
          <p:cNvSpPr/>
          <p:nvPr/>
        </p:nvSpPr>
        <p:spPr>
          <a:xfrm>
            <a:off x="5814179" y="3575209"/>
            <a:ext cx="2355056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highlight>
                  <a:srgbClr val="F2ED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İnsan Müdahalesi
try {
 updateUserScore(id, points);
} catch (Exception e) {
 Logger.log("DB Error: " + e);
}
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8568"/>
            <a:ext cx="833163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Analiz 3: Test ve Doğrulama (V&amp;V)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9548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Yazılımın güvenilirliğini (Trustworthiness) sağlamak için DeepSeek üzerinden statik kod analizi yapılmıştır.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36263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7780" dir="2700000">
              <a:srgbClr val="c7a8a8">
                <a:alpha val="100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56077" y="3584972"/>
            <a:ext cx="297656" cy="2976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42299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Güvenlik Taraması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4659154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DeepSeek, kod bloğundaki potansiyel boş veri girişi (null pointer) risklerini ve SQL injection açıklarını tespit etti.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379" y="3436263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17780" dir="2700000">
              <a:srgbClr val="b2aad2">
                <a:alpha val="100000"/>
              </a:srgbClr>
            </a:outerShdw>
          </a:effectLst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6667" y="3584972"/>
            <a:ext cx="297656" cy="2976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12737" y="4229933"/>
            <a:ext cx="31534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Veri Doğrulama (Validation)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7612737" y="4659154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 önerisi doğrultusunda, form alanlarına "Boş Bırakılamaz" ve "Sayısal Değer Zorunluluğu" kontrolleri manuel olarak entegre edildi.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93790" y="603337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Bu aşama, uygulamanın uç durumlarda (edge cases) bile stabil çalışmasını garanti altına almıştır.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712" y="381357"/>
            <a:ext cx="5752028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Yazılım Yaşam Döngüsünde AI Etkisi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4712" y="1092041"/>
            <a:ext cx="1352097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Proje sürecindeki verimlilik artışını gösteren temel metrikler aşağıda sunulmuştur.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712" y="1469946"/>
            <a:ext cx="13520976" cy="715553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563195" y="8625483"/>
            <a:ext cx="138589" cy="138589"/>
          </a:xfrm>
          <a:prstGeom prst="roundRect">
            <a:avLst>
              <a:gd name="adj" fmla="val 13196"/>
            </a:avLst>
          </a:prstGeom>
          <a:solidFill>
            <a:srgbClr val="331919"/>
          </a:solidFill>
          <a:ln/>
        </p:spPr>
      </p:sp>
      <p:sp>
        <p:nvSpPr>
          <p:cNvPr id="6" name="Text 3"/>
          <p:cNvSpPr/>
          <p:nvPr/>
        </p:nvSpPr>
        <p:spPr>
          <a:xfrm>
            <a:off x="5762744" y="8625483"/>
            <a:ext cx="1476256" cy="13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Geleneksel Süre (Saat)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7391400" y="8625483"/>
            <a:ext cx="138589" cy="138589"/>
          </a:xfrm>
          <a:prstGeom prst="roundRect">
            <a:avLst>
              <a:gd name="adj" fmla="val 13196"/>
            </a:avLst>
          </a:prstGeom>
          <a:solidFill>
            <a:srgbClr val="844141"/>
          </a:solidFill>
          <a:ln/>
        </p:spPr>
      </p:sp>
      <p:sp>
        <p:nvSpPr>
          <p:cNvPr id="8" name="Text 5"/>
          <p:cNvSpPr/>
          <p:nvPr/>
        </p:nvSpPr>
        <p:spPr>
          <a:xfrm>
            <a:off x="7590949" y="8625483"/>
            <a:ext cx="1451848" cy="13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 Destekli Süre (Saat)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54712" y="9197578"/>
            <a:ext cx="13520976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Grafikte görüldüğü üzere, AI kullanımı her aşamada en az %50 zaman tasarrufu sağlamıştır; ancak insan denetimi kalite için vazgeçilmez kalmıştır.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102" y="431125"/>
            <a:ext cx="5372219" cy="489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Gelecek Vizyonu ve Genişleme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27102" y="1234559"/>
            <a:ext cx="13376196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KidTask, sadece bir ödev takip aracı değil, çocukların finansal okuryazarlık ve zaman yönetimi becerilerini geliştiren kapsamlı bir ekosistem olmayı hedeflemektedir.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65" y="1661755"/>
            <a:ext cx="12909471" cy="631019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5919" y="3144856"/>
            <a:ext cx="468157" cy="4681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37782" y="3832881"/>
            <a:ext cx="3009585" cy="37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Görev Yönetimi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5813" y="4081171"/>
            <a:ext cx="468157" cy="4681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98358" y="2388280"/>
            <a:ext cx="3009586" cy="37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Davranış Analitiği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2792" y="6047434"/>
            <a:ext cx="468157" cy="46815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782877" y="5357737"/>
            <a:ext cx="3009586" cy="37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Eğitsel İçerik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3107" y="5164622"/>
            <a:ext cx="468157" cy="46815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211114" y="6829090"/>
            <a:ext cx="3205626" cy="37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Global Liderlik Tablosu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627102" y="8148280"/>
            <a:ext cx="13376196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Yapay zeka modellerimizi, çocuğun ilgi alanlarına göre otomatik görev önerileri sunacak şekilde güncellemeyi planlıyoruz.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2025-12-24T12:12:42Z</dcterms:created>
  <dcterms:modified xsi:type="dcterms:W3CDTF">2025-12-24T12:12:42Z</dcterms:modified>
</cp:coreProperties>
</file>